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olors5.xml" ContentType="application/vnd.ms-office.chartcolorstyl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65" r:id="rId4"/>
    <p:sldId id="259" r:id="rId5"/>
    <p:sldId id="279" r:id="rId6"/>
    <p:sldId id="261" r:id="rId7"/>
    <p:sldId id="276" r:id="rId8"/>
    <p:sldId id="272" r:id="rId9"/>
    <p:sldId id="266" r:id="rId10"/>
    <p:sldId id="268" r:id="rId11"/>
    <p:sldId id="269" r:id="rId12"/>
    <p:sldId id="277" r:id="rId13"/>
    <p:sldId id="278" r:id="rId14"/>
    <p:sldId id="280" r:id="rId15"/>
  </p:sldIdLst>
  <p:sldSz cx="18288000" cy="10287000"/>
  <p:notesSz cx="6858000" cy="9144000"/>
  <p:embeddedFontLs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bcmad.wrexham.gov.uk\data\Home\Campus\sizer1d\ACL\Family%20Learn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bcmad.wrexham.gov.uk\data\Home\Campus\sizer1d\ACL\Family%20Learn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bcmad.wrexham.gov.uk\data\Home\Campus\sizer1d\ACL\Family%20Learn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bcmad.wrexham.gov.uk\data\Home\Campus\sizer1d\ACL\Family%20Learn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bcmad.wrexham.gov.uk\data\Home\Campus\sizer1d\ACL\Upshot%20Reporting%20%20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[Family Learning.xlsx]Learner Demographic!PivotTable6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Gender</a:t>
            </a:r>
            <a:endParaRPr lang="en-US" dirty="0"/>
          </a:p>
        </c:rich>
      </c:tx>
      <c:layout>
        <c:manualLayout>
          <c:xMode val="edge"/>
          <c:yMode val="edge"/>
          <c:x val="0.39954730429338536"/>
          <c:y val="4.152249859087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  <c:dLbl>
          <c:idx val="0"/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14"/>
        <c:spPr>
          <a:gradFill rotWithShape="1">
            <a:gsLst>
              <a:gs pos="0">
                <a:srgbClr val="3687BF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15"/>
        <c:spPr>
          <a:solidFill>
            <a:srgbClr val="FF99CC"/>
          </a:solidFill>
          <a:ln w="19050"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16"/>
      </c:pivotFmt>
      <c:pivotFmt>
        <c:idx val="1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FF99CC"/>
          </a:solidFill>
          <a:ln w="19050"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21"/>
        <c:spPr>
          <a:gradFill rotWithShape="1">
            <a:gsLst>
              <a:gs pos="0">
                <a:srgbClr val="3687BF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2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FF99CC"/>
          </a:solidFill>
          <a:ln w="19050"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24"/>
        <c:spPr>
          <a:gradFill rotWithShape="1">
            <a:gsLst>
              <a:gs pos="0">
                <a:srgbClr val="3687BF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</c:pivotFmts>
    <c:plotArea>
      <c:layout/>
      <c:pieChart>
        <c:varyColors val="0"/>
        <c:ser>
          <c:idx val="0"/>
          <c:order val="0"/>
          <c:tx>
            <c:strRef>
              <c:f>'Learner Demographic'!$I$21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1"/>
          <c:dPt>
            <c:idx val="0"/>
            <c:bubble3D val="0"/>
            <c:spPr>
              <a:solidFill>
                <a:srgbClr val="FF99CC"/>
              </a:solidFill>
              <a:ln w="1905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B15-4C12-BC5B-D24437D6EF9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3687BF"/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54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B15-4C12-BC5B-D24437D6EF9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0B15-4C12-BC5B-D24437D6EF93}"/>
              </c:ext>
            </c:extLst>
          </c:dPt>
          <c:dLbls>
            <c:dLbl>
              <c:idx val="0"/>
              <c:layout>
                <c:manualLayout>
                  <c:x val="-0.15981735159817351"/>
                  <c:y val="-0.229580627158836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15-4C12-BC5B-D24437D6EF93}"/>
                </c:ext>
              </c:extLst>
            </c:dLbl>
            <c:dLbl>
              <c:idx val="1"/>
              <c:layout>
                <c:manualLayout>
                  <c:x val="0.13470319634703193"/>
                  <c:y val="0.17071379968221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15-4C12-BC5B-D24437D6E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'Learner Demographic'!$H$22:$H$24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'Learner Demographic'!$I$22:$I$24</c:f>
              <c:numCache>
                <c:formatCode>General</c:formatCode>
                <c:ptCount val="2"/>
                <c:pt idx="0">
                  <c:v>398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15-4C12-BC5B-D24437D6EF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80038917549098E-2"/>
          <c:y val="2.199361666167093E-2"/>
          <c:w val="0.92168571796281784"/>
          <c:h val="0.93679144493740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'Frontsheet Charts'!$C$2</c:f>
              <c:strCache>
                <c:ptCount val="1"/>
                <c:pt idx="0">
                  <c:v>No of People Attended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ADF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DF-43EA-A035-03C270663249}"/>
              </c:ext>
            </c:extLst>
          </c:dPt>
          <c:dPt>
            <c:idx val="1"/>
            <c:invertIfNegative val="0"/>
            <c:bubble3D val="0"/>
            <c:spPr>
              <a:solidFill>
                <a:srgbClr val="999AF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DF-43EA-A035-03C270663249}"/>
              </c:ext>
            </c:extLst>
          </c:dPt>
          <c:dPt>
            <c:idx val="2"/>
            <c:invertIfNegative val="0"/>
            <c:bubble3D val="0"/>
            <c:spPr>
              <a:solidFill>
                <a:srgbClr val="6FBFF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DF-43EA-A035-03C270663249}"/>
              </c:ext>
            </c:extLst>
          </c:dPt>
          <c:dPt>
            <c:idx val="3"/>
            <c:invertIfNegative val="0"/>
            <c:bubble3D val="0"/>
            <c:spPr>
              <a:solidFill>
                <a:srgbClr val="D6B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DF-43EA-A035-03C270663249}"/>
              </c:ext>
            </c:extLst>
          </c:dPt>
          <c:dPt>
            <c:idx val="4"/>
            <c:invertIfNegative val="0"/>
            <c:bubble3D val="0"/>
            <c:spPr>
              <a:solidFill>
                <a:srgbClr val="99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7DF-43EA-A035-03C270663249}"/>
              </c:ext>
            </c:extLst>
          </c:dPt>
          <c:dPt>
            <c:idx val="5"/>
            <c:invertIfNegative val="0"/>
            <c:bubble3D val="0"/>
            <c:spPr>
              <a:solidFill>
                <a:srgbClr val="BC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7DF-43EA-A035-03C270663249}"/>
              </c:ext>
            </c:extLst>
          </c:dPt>
          <c:dPt>
            <c:idx val="6"/>
            <c:invertIfNegative val="0"/>
            <c:bubble3D val="0"/>
            <c:spPr>
              <a:solidFill>
                <a:srgbClr val="B2E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7DF-43EA-A035-03C2706632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'Frontsheet Charts'!$B$3:$B$11</c:f>
              <c:strCache>
                <c:ptCount val="7"/>
                <c:pt idx="0">
                  <c:v>19-25</c:v>
                </c:pt>
                <c:pt idx="1">
                  <c:v>25-30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71-80</c:v>
                </c:pt>
              </c:strCache>
              <c:extLst/>
            </c:strRef>
          </c:cat>
          <c:val>
            <c:numRef>
              <c:f>'Frontsheet Charts'!$C$3:$C$11</c:f>
              <c:numCache>
                <c:formatCode>General</c:formatCode>
                <c:ptCount val="7"/>
                <c:pt idx="0">
                  <c:v>10</c:v>
                </c:pt>
                <c:pt idx="1">
                  <c:v>57</c:v>
                </c:pt>
                <c:pt idx="2">
                  <c:v>226</c:v>
                </c:pt>
                <c:pt idx="3">
                  <c:v>116</c:v>
                </c:pt>
                <c:pt idx="4">
                  <c:v>30</c:v>
                </c:pt>
                <c:pt idx="5">
                  <c:v>49</c:v>
                </c:pt>
                <c:pt idx="6">
                  <c:v>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77DF-43EA-A035-03C270663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50"/>
        <c:axId val="387111336"/>
        <c:axId val="387113304"/>
      </c:barChart>
      <c:catAx>
        <c:axId val="38711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113304"/>
        <c:crosses val="autoZero"/>
        <c:auto val="1"/>
        <c:lblAlgn val="ctr"/>
        <c:lblOffset val="100"/>
        <c:noMultiLvlLbl val="0"/>
      </c:catAx>
      <c:valAx>
        <c:axId val="38711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11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[Family Learning.xlsx]IMD Bracket!PivotTable5</c:name>
    <c:fmtId val="3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Learners </a:t>
            </a:r>
            <a:r>
              <a:rPr lang="en-US" sz="2800" dirty="0"/>
              <a:t>by IMD Bracket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3A9F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6FBFFD"/>
          </a:solidFill>
          <a:ln>
            <a:noFill/>
          </a:ln>
          <a:effectLst/>
        </c:spPr>
      </c:pivotFmt>
      <c:pivotFmt>
        <c:idx val="11"/>
        <c:spPr>
          <a:solidFill>
            <a:srgbClr val="BACBDE"/>
          </a:solidFill>
          <a:ln>
            <a:noFill/>
          </a:ln>
          <a:effectLst/>
        </c:spPr>
      </c:pivotFmt>
      <c:pivotFmt>
        <c:idx val="12"/>
        <c:spPr>
          <a:solidFill>
            <a:srgbClr val="B9DAFF"/>
          </a:solidFill>
          <a:ln>
            <a:noFill/>
          </a:ln>
          <a:effectLst/>
        </c:spPr>
      </c:pivotFmt>
      <c:pivotFmt>
        <c:idx val="13"/>
        <c:spPr>
          <a:solidFill>
            <a:srgbClr val="8ADFB2"/>
          </a:solidFill>
          <a:ln>
            <a:noFill/>
          </a:ln>
          <a:effectLst/>
        </c:spPr>
      </c:pivotFmt>
      <c:pivotFmt>
        <c:idx val="14"/>
        <c:spPr>
          <a:solidFill>
            <a:srgbClr val="DDA0DD"/>
          </a:solidFill>
          <a:ln>
            <a:noFill/>
          </a:ln>
          <a:effectLst/>
        </c:spPr>
      </c:pivotFmt>
      <c:pivotFmt>
        <c:idx val="15"/>
        <c:spPr>
          <a:solidFill>
            <a:srgbClr val="03A9F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6FBFFD"/>
          </a:solidFill>
          <a:ln>
            <a:noFill/>
          </a:ln>
          <a:effectLst/>
        </c:spPr>
      </c:pivotFmt>
      <c:pivotFmt>
        <c:idx val="17"/>
        <c:spPr>
          <a:solidFill>
            <a:srgbClr val="BACBDE"/>
          </a:solidFill>
          <a:ln>
            <a:noFill/>
          </a:ln>
          <a:effectLst/>
        </c:spPr>
      </c:pivotFmt>
      <c:pivotFmt>
        <c:idx val="18"/>
        <c:spPr>
          <a:solidFill>
            <a:srgbClr val="B9DAFF"/>
          </a:solidFill>
          <a:ln>
            <a:noFill/>
          </a:ln>
          <a:effectLst/>
        </c:spPr>
      </c:pivotFmt>
      <c:pivotFmt>
        <c:idx val="19"/>
        <c:spPr>
          <a:solidFill>
            <a:srgbClr val="8ADFB2"/>
          </a:solidFill>
          <a:ln>
            <a:noFill/>
          </a:ln>
          <a:effectLst/>
        </c:spPr>
      </c:pivotFmt>
      <c:pivotFmt>
        <c:idx val="20"/>
        <c:spPr>
          <a:solidFill>
            <a:srgbClr val="DDA0DD"/>
          </a:solidFill>
          <a:ln>
            <a:noFill/>
          </a:ln>
          <a:effectLst/>
        </c:spPr>
      </c:pivotFmt>
      <c:pivotFmt>
        <c:idx val="21"/>
        <c:spPr>
          <a:solidFill>
            <a:srgbClr val="03A9F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6FBFFD"/>
          </a:solidFill>
          <a:ln>
            <a:noFill/>
          </a:ln>
          <a:effectLst/>
        </c:spPr>
      </c:pivotFmt>
      <c:pivotFmt>
        <c:idx val="23"/>
        <c:spPr>
          <a:solidFill>
            <a:srgbClr val="BACBDE"/>
          </a:solidFill>
          <a:ln>
            <a:noFill/>
          </a:ln>
          <a:effectLst/>
        </c:spPr>
      </c:pivotFmt>
      <c:pivotFmt>
        <c:idx val="24"/>
        <c:spPr>
          <a:solidFill>
            <a:srgbClr val="B9DAFF"/>
          </a:solidFill>
          <a:ln>
            <a:noFill/>
          </a:ln>
          <a:effectLst/>
        </c:spPr>
      </c:pivotFmt>
      <c:pivotFmt>
        <c:idx val="25"/>
        <c:spPr>
          <a:solidFill>
            <a:srgbClr val="8ADFB2"/>
          </a:solidFill>
          <a:ln>
            <a:noFill/>
          </a:ln>
          <a:effectLst/>
        </c:spPr>
      </c:pivotFmt>
      <c:pivotFmt>
        <c:idx val="26"/>
        <c:spPr>
          <a:solidFill>
            <a:srgbClr val="DDA0DD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7.606580470733532E-3"/>
          <c:y val="0.17279550016931428"/>
          <c:w val="0.97210920494064368"/>
          <c:h val="0.77018534767422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'IMD Bracket'!$E$36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3A9F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FBFF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01-4F86-BB6E-01E3CED9E658}"/>
              </c:ext>
            </c:extLst>
          </c:dPt>
          <c:dPt>
            <c:idx val="1"/>
            <c:invertIfNegative val="0"/>
            <c:bubble3D val="0"/>
            <c:spPr>
              <a:solidFill>
                <a:srgbClr val="BACBD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01-4F86-BB6E-01E3CED9E658}"/>
              </c:ext>
            </c:extLst>
          </c:dPt>
          <c:dPt>
            <c:idx val="2"/>
            <c:invertIfNegative val="0"/>
            <c:bubble3D val="0"/>
            <c:spPr>
              <a:solidFill>
                <a:srgbClr val="B9D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01-4F86-BB6E-01E3CED9E658}"/>
              </c:ext>
            </c:extLst>
          </c:dPt>
          <c:dPt>
            <c:idx val="3"/>
            <c:invertIfNegative val="0"/>
            <c:bubble3D val="0"/>
            <c:spPr>
              <a:solidFill>
                <a:srgbClr val="8ADF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01-4F86-BB6E-01E3CED9E658}"/>
              </c:ext>
            </c:extLst>
          </c:dPt>
          <c:dPt>
            <c:idx val="4"/>
            <c:invertIfNegative val="0"/>
            <c:bubble3D val="0"/>
            <c:spPr>
              <a:solidFill>
                <a:srgbClr val="DDA0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01-4F86-BB6E-01E3CED9E6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'IMD Bracket'!$D$37:$D$42</c:f>
              <c:strCache>
                <c:ptCount val="5"/>
                <c:pt idx="0">
                  <c:v>0-20</c:v>
                </c:pt>
                <c:pt idx="1">
                  <c:v>20-40</c:v>
                </c:pt>
                <c:pt idx="2">
                  <c:v>40-60</c:v>
                </c:pt>
                <c:pt idx="3">
                  <c:v>60-80</c:v>
                </c:pt>
                <c:pt idx="4">
                  <c:v>80-100</c:v>
                </c:pt>
              </c:strCache>
            </c:strRef>
          </c:cat>
          <c:val>
            <c:numRef>
              <c:f>'IMD Bracket'!$E$37:$E$42</c:f>
              <c:numCache>
                <c:formatCode>0.0%</c:formatCode>
                <c:ptCount val="5"/>
                <c:pt idx="0">
                  <c:v>0.152</c:v>
                </c:pt>
                <c:pt idx="1">
                  <c:v>0.28000000000000003</c:v>
                </c:pt>
                <c:pt idx="2">
                  <c:v>0.16800000000000001</c:v>
                </c:pt>
                <c:pt idx="3">
                  <c:v>0.188</c:v>
                </c:pt>
                <c:pt idx="4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01-4F86-BB6E-01E3CED9E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7"/>
        <c:axId val="989972336"/>
        <c:axId val="989971616"/>
      </c:barChart>
      <c:catAx>
        <c:axId val="98997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971616"/>
        <c:crosses val="autoZero"/>
        <c:auto val="1"/>
        <c:lblAlgn val="ctr"/>
        <c:lblOffset val="100"/>
        <c:noMultiLvlLbl val="0"/>
      </c:catAx>
      <c:valAx>
        <c:axId val="9899716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8997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600" baseline="0" dirty="0" smtClean="0"/>
              <a:t>Location</a:t>
            </a:r>
            <a:endParaRPr lang="en-GB" sz="3600" baseline="0" dirty="0"/>
          </a:p>
        </c:rich>
      </c:tx>
      <c:layout>
        <c:manualLayout>
          <c:xMode val="edge"/>
          <c:yMode val="edge"/>
          <c:x val="0.37343159448818897"/>
          <c:y val="1.4538989077978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75492125984251"/>
          <c:y val="0.15034290068580136"/>
          <c:w val="0.47865682414698163"/>
          <c:h val="0.61762170857675047"/>
        </c:manualLayout>
      </c:layout>
      <c:pieChart>
        <c:varyColors val="1"/>
        <c:ser>
          <c:idx val="0"/>
          <c:order val="0"/>
          <c:tx>
            <c:strRef>
              <c:f>'Frontsheet Charts'!$L$2</c:f>
              <c:strCache>
                <c:ptCount val="1"/>
                <c:pt idx="0">
                  <c:v>Number of people engaged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6FBFFD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53-4E84-A761-49A6E61CF805}"/>
              </c:ext>
            </c:extLst>
          </c:dPt>
          <c:dPt>
            <c:idx val="1"/>
            <c:bubble3D val="0"/>
            <c:spPr>
              <a:solidFill>
                <a:srgbClr val="8ADFB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53-4E84-A761-49A6E61CF80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53-4E84-A761-49A6E61CF80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B53-4E84-A761-49A6E61CF80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B53-4E84-A761-49A6E61CF805}"/>
                </c:ext>
              </c:extLst>
            </c:dLbl>
            <c:dLbl>
              <c:idx val="2"/>
              <c:layout>
                <c:manualLayout>
                  <c:x val="1.5524752114319043E-2"/>
                  <c:y val="-9.643626252581553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B53-4E84-A761-49A6E61CF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'Frontsheet Charts'!$K$3:$K$6</c:f>
              <c:strCache>
                <c:ptCount val="3"/>
                <c:pt idx="0">
                  <c:v>Flintshire</c:v>
                </c:pt>
                <c:pt idx="1">
                  <c:v>Wrexham</c:v>
                </c:pt>
                <c:pt idx="2">
                  <c:v>Other Welsh Counties</c:v>
                </c:pt>
              </c:strCache>
              <c:extLst/>
            </c:strRef>
          </c:cat>
          <c:val>
            <c:numRef>
              <c:f>'Frontsheet Charts'!$L$3:$L$6</c:f>
              <c:numCache>
                <c:formatCode>General</c:formatCode>
                <c:ptCount val="3"/>
                <c:pt idx="0">
                  <c:v>357</c:v>
                </c:pt>
                <c:pt idx="1">
                  <c:v>397</c:v>
                </c:pt>
                <c:pt idx="2">
                  <c:v>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8B53-4E84-A761-49A6E61CF8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9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aseline="0"/>
              <a:t>Most Popular Family Learning Courses </a:t>
            </a:r>
            <a:endParaRPr lang="en-GB" sz="2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D3-41DD-AE14-0F504F50A1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D3-41DD-AE14-0F504F50A1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D3-41DD-AE14-0F504F50A1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D3-41DD-AE14-0F504F50A17F}"/>
              </c:ext>
            </c:extLst>
          </c:dPt>
          <c:cat>
            <c:strRef>
              <c:f>'Session Breakdown'!$C$53:$C$56</c:f>
              <c:strCache>
                <c:ptCount val="4"/>
                <c:pt idx="0">
                  <c:v>Family Cooking</c:v>
                </c:pt>
                <c:pt idx="1">
                  <c:v>Other Family Learning</c:v>
                </c:pt>
                <c:pt idx="2">
                  <c:v>Outdoor Family Learning</c:v>
                </c:pt>
                <c:pt idx="3">
                  <c:v>Family Wellbeing</c:v>
                </c:pt>
              </c:strCache>
            </c:strRef>
          </c:cat>
          <c:val>
            <c:numRef>
              <c:f>'Session Breakdown'!$F$53:$F$56</c:f>
              <c:numCache>
                <c:formatCode>General</c:formatCode>
                <c:ptCount val="4"/>
                <c:pt idx="0">
                  <c:v>25</c:v>
                </c:pt>
                <c:pt idx="1">
                  <c:v>440</c:v>
                </c:pt>
                <c:pt idx="2">
                  <c:v>1283</c:v>
                </c:pt>
                <c:pt idx="3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D3-41DD-AE14-0F504F50A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D056-A2AC-4086-9049-42F5CAD25DF1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8B519-99D3-4E92-8435-35F2782A8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2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8B519-99D3-4E92-8435-35F2782A8F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8B519-99D3-4E92-8435-35F2782A8F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54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8B519-99D3-4E92-8435-35F2782A8F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1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Upshot – what it is telling us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8B519-99D3-4E92-8435-35F2782A8F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5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8B519-99D3-4E92-8435-35F2782A8F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06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8B519-99D3-4E92-8435-35F2782A8F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49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8B519-99D3-4E92-8435-35F2782A8F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50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8B519-99D3-4E92-8435-35F2782A8F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90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60666" y="2781300"/>
            <a:ext cx="9366668" cy="2698442"/>
          </a:xfrm>
          <a:custGeom>
            <a:avLst/>
            <a:gdLst/>
            <a:ahLst/>
            <a:cxnLst/>
            <a:rect l="l" t="t" r="r" b="b"/>
            <a:pathLst>
              <a:path w="9366668" h="2698442">
                <a:moveTo>
                  <a:pt x="0" y="0"/>
                </a:moveTo>
                <a:lnTo>
                  <a:pt x="9366668" y="0"/>
                </a:lnTo>
                <a:lnTo>
                  <a:pt x="9366668" y="2698442"/>
                </a:lnTo>
                <a:lnTo>
                  <a:pt x="0" y="2698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98" r="-18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877800" y="4381500"/>
            <a:ext cx="8804966" cy="8853257"/>
          </a:xfrm>
          <a:custGeom>
            <a:avLst/>
            <a:gdLst/>
            <a:ahLst/>
            <a:cxnLst/>
            <a:rect l="l" t="t" r="r" b="b"/>
            <a:pathLst>
              <a:path w="8804966" h="8853257">
                <a:moveTo>
                  <a:pt x="0" y="0"/>
                </a:moveTo>
                <a:lnTo>
                  <a:pt x="8804967" y="0"/>
                </a:lnTo>
                <a:lnTo>
                  <a:pt x="8804967" y="8853257"/>
                </a:lnTo>
                <a:lnTo>
                  <a:pt x="0" y="88532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-2210867" y="-2089926"/>
            <a:ext cx="5028596" cy="5056176"/>
          </a:xfrm>
          <a:custGeom>
            <a:avLst/>
            <a:gdLst/>
            <a:ahLst/>
            <a:cxnLst/>
            <a:rect l="l" t="t" r="r" b="b"/>
            <a:pathLst>
              <a:path w="5028596" h="5056176">
                <a:moveTo>
                  <a:pt x="0" y="0"/>
                </a:moveTo>
                <a:lnTo>
                  <a:pt x="5028596" y="0"/>
                </a:lnTo>
                <a:lnTo>
                  <a:pt x="5028596" y="5056175"/>
                </a:lnTo>
                <a:lnTo>
                  <a:pt x="0" y="50561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5" y="0"/>
            <a:ext cx="1829693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5" y="0"/>
            <a:ext cx="1829693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713" y="157632"/>
            <a:ext cx="4230401" cy="1218736"/>
          </a:xfrm>
          <a:custGeom>
            <a:avLst/>
            <a:gdLst/>
            <a:ahLst/>
            <a:cxnLst/>
            <a:rect l="l" t="t" r="r" b="b"/>
            <a:pathLst>
              <a:path w="4230401" h="1218736">
                <a:moveTo>
                  <a:pt x="0" y="0"/>
                </a:moveTo>
                <a:lnTo>
                  <a:pt x="4230401" y="0"/>
                </a:lnTo>
                <a:lnTo>
                  <a:pt x="4230401" y="1218736"/>
                </a:lnTo>
                <a:lnTo>
                  <a:pt x="0" y="121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98" r="-18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1485598" y="7785939"/>
            <a:ext cx="5028596" cy="5056176"/>
          </a:xfrm>
          <a:custGeom>
            <a:avLst/>
            <a:gdLst/>
            <a:ahLst/>
            <a:cxnLst/>
            <a:rect l="l" t="t" r="r" b="b"/>
            <a:pathLst>
              <a:path w="5028596" h="5056176">
                <a:moveTo>
                  <a:pt x="0" y="0"/>
                </a:moveTo>
                <a:lnTo>
                  <a:pt x="5028596" y="0"/>
                </a:lnTo>
                <a:lnTo>
                  <a:pt x="5028596" y="5056176"/>
                </a:lnTo>
                <a:lnTo>
                  <a:pt x="0" y="5056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85800" y="1617805"/>
            <a:ext cx="16230600" cy="602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algn="ctr">
              <a:lnSpc>
                <a:spcPts val="4650"/>
              </a:lnSpc>
            </a:pPr>
            <a:r>
              <a:rPr lang="en-US" sz="4400" b="1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Challenges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endParaRPr lang="en-US" sz="3600" b="1" spc="126" dirty="0" smtClean="0">
              <a:solidFill>
                <a:srgbClr val="000000"/>
              </a:solidFill>
              <a:latin typeface="Segoe UI" panose="020B0502040204020203" pitchFamily="34" charset="0"/>
              <a:ea typeface="Canva Sans"/>
              <a:cs typeface="Segoe UI" panose="020B0502040204020203" pitchFamily="34" charset="0"/>
              <a:sym typeface="Canva Sans"/>
            </a:endParaRP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r>
              <a:rPr lang="en-US" sz="3600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Capturing positive outcomes at micro level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r>
              <a:rPr lang="en-US" sz="3600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Uptake can vary county to county 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r>
              <a:rPr lang="en-US" sz="3600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Attendance can be spiky but expected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r>
              <a:rPr lang="en-US" sz="3600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Secondary school parents harder to engage with 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r>
              <a:rPr lang="en-US" sz="3600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Need to ensure cohesive dovetailing with Community Focused School Activity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r>
              <a:rPr lang="en-US" sz="3600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Broad range of adult learners – with varying needs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endParaRPr lang="en-US" sz="3600" b="1" spc="126" dirty="0" smtClean="0">
              <a:solidFill>
                <a:srgbClr val="000000"/>
              </a:solidFill>
              <a:latin typeface="Segoe UI" panose="020B0502040204020203" pitchFamily="34" charset="0"/>
              <a:ea typeface="Canva Sans"/>
              <a:cs typeface="Segoe UI" panose="020B0502040204020203" pitchFamily="34" charset="0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40200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713" y="157632"/>
            <a:ext cx="4230401" cy="1218736"/>
          </a:xfrm>
          <a:custGeom>
            <a:avLst/>
            <a:gdLst/>
            <a:ahLst/>
            <a:cxnLst/>
            <a:rect l="l" t="t" r="r" b="b"/>
            <a:pathLst>
              <a:path w="4230401" h="1218736">
                <a:moveTo>
                  <a:pt x="0" y="0"/>
                </a:moveTo>
                <a:lnTo>
                  <a:pt x="4230401" y="0"/>
                </a:lnTo>
                <a:lnTo>
                  <a:pt x="4230401" y="1218736"/>
                </a:lnTo>
                <a:lnTo>
                  <a:pt x="0" y="121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98" r="-18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1485598" y="7785939"/>
            <a:ext cx="5028596" cy="5056176"/>
          </a:xfrm>
          <a:custGeom>
            <a:avLst/>
            <a:gdLst/>
            <a:ahLst/>
            <a:cxnLst/>
            <a:rect l="l" t="t" r="r" b="b"/>
            <a:pathLst>
              <a:path w="5028596" h="5056176">
                <a:moveTo>
                  <a:pt x="0" y="0"/>
                </a:moveTo>
                <a:lnTo>
                  <a:pt x="5028596" y="0"/>
                </a:lnTo>
                <a:lnTo>
                  <a:pt x="5028596" y="5056176"/>
                </a:lnTo>
                <a:lnTo>
                  <a:pt x="0" y="5056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85800" y="1617805"/>
            <a:ext cx="16230600" cy="663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algn="ctr">
              <a:lnSpc>
                <a:spcPts val="4650"/>
              </a:lnSpc>
            </a:pPr>
            <a:r>
              <a:rPr lang="en-US" sz="4400" b="1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Future Plans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endParaRPr lang="en-US" sz="3600" b="1" spc="126" dirty="0" smtClean="0">
              <a:solidFill>
                <a:srgbClr val="000000"/>
              </a:solidFill>
              <a:latin typeface="Segoe UI" panose="020B0502040204020203" pitchFamily="34" charset="0"/>
              <a:ea typeface="Canva Sans"/>
              <a:cs typeface="Segoe UI" panose="020B0502040204020203" pitchFamily="34" charset="0"/>
              <a:sym typeface="Canva Sans"/>
            </a:endParaRP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r>
              <a:rPr lang="en-US" sz="3600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Interrogation of data to provide more robust planning, identification of need and progression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r>
              <a:rPr lang="en-US" sz="3600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Joint work plan with Family Learning Officers to target provision and funding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r>
              <a:rPr lang="en-US" sz="3600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Support our providers to take some managed risk in terms of provision  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r>
              <a:rPr lang="en-US" sz="3600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Enhanced Learner Voice activity to shape provision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r>
              <a:rPr lang="en-US" sz="3600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Ongoing synergy with SPF funding over next 12 months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r>
              <a:rPr lang="en-US" sz="3600" spc="126" dirty="0" smtClean="0">
                <a:solidFill>
                  <a:srgbClr val="000000"/>
                </a:solidFill>
                <a:latin typeface="Segoe UI" panose="020B0502040204020203" pitchFamily="34" charset="0"/>
                <a:ea typeface="Canva Sans"/>
                <a:cs typeface="Segoe UI" panose="020B0502040204020203" pitchFamily="34" charset="0"/>
                <a:sym typeface="Canva Sans"/>
              </a:rPr>
              <a:t>Support embedding of WM provision</a:t>
            </a:r>
          </a:p>
          <a:p>
            <a:pPr marL="647700" lvl="1" indent="-323850" algn="l">
              <a:lnSpc>
                <a:spcPts val="4650"/>
              </a:lnSpc>
              <a:buFont typeface="Arial"/>
              <a:buChar char="•"/>
            </a:pPr>
            <a:endParaRPr lang="en-US" sz="3600" b="1" spc="126" dirty="0" smtClean="0">
              <a:solidFill>
                <a:srgbClr val="000000"/>
              </a:solidFill>
              <a:latin typeface="Segoe UI" panose="020B0502040204020203" pitchFamily="34" charset="0"/>
              <a:ea typeface="Canva Sans"/>
              <a:cs typeface="Segoe UI" panose="020B0502040204020203" pitchFamily="34" charset="0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33963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713" y="157632"/>
            <a:ext cx="4230401" cy="1218736"/>
          </a:xfrm>
          <a:custGeom>
            <a:avLst/>
            <a:gdLst/>
            <a:ahLst/>
            <a:cxnLst/>
            <a:rect l="l" t="t" r="r" b="b"/>
            <a:pathLst>
              <a:path w="4230401" h="1218736">
                <a:moveTo>
                  <a:pt x="0" y="0"/>
                </a:moveTo>
                <a:lnTo>
                  <a:pt x="4230401" y="0"/>
                </a:lnTo>
                <a:lnTo>
                  <a:pt x="4230401" y="1218736"/>
                </a:lnTo>
                <a:lnTo>
                  <a:pt x="0" y="121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98" r="-18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1485598" y="7785939"/>
            <a:ext cx="5028596" cy="5056176"/>
          </a:xfrm>
          <a:custGeom>
            <a:avLst/>
            <a:gdLst/>
            <a:ahLst/>
            <a:cxnLst/>
            <a:rect l="l" t="t" r="r" b="b"/>
            <a:pathLst>
              <a:path w="5028596" h="5056176">
                <a:moveTo>
                  <a:pt x="0" y="0"/>
                </a:moveTo>
                <a:lnTo>
                  <a:pt x="5028596" y="0"/>
                </a:lnTo>
                <a:lnTo>
                  <a:pt x="5028596" y="5056176"/>
                </a:lnTo>
                <a:lnTo>
                  <a:pt x="0" y="5056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85800" y="1617805"/>
            <a:ext cx="16230600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48100" lvl="8" indent="-323850">
              <a:lnSpc>
                <a:spcPts val="4650"/>
              </a:lnSpc>
              <a:buFont typeface="Arial"/>
              <a:buChar char="•"/>
            </a:pPr>
            <a:endParaRPr lang="en-US" sz="3600" b="1" spc="126" dirty="0" smtClean="0">
              <a:solidFill>
                <a:srgbClr val="000000"/>
              </a:solidFill>
              <a:latin typeface="Segoe UI" panose="020B0502040204020203" pitchFamily="34" charset="0"/>
              <a:ea typeface="Canva Sans"/>
              <a:cs typeface="Segoe UI" panose="020B0502040204020203" pitchFamily="34" charset="0"/>
              <a:sym typeface="Canva Sans"/>
            </a:endParaRPr>
          </a:p>
          <a:p>
            <a:pPr marL="323850" lvl="1" algn="l">
              <a:lnSpc>
                <a:spcPts val="4650"/>
              </a:lnSpc>
            </a:pPr>
            <a:endParaRPr lang="en-US" sz="3600" b="1" spc="126" dirty="0" smtClean="0">
              <a:solidFill>
                <a:srgbClr val="000000"/>
              </a:solidFill>
              <a:latin typeface="Segoe UI" panose="020B0502040204020203" pitchFamily="34" charset="0"/>
              <a:ea typeface="Canva Sans"/>
              <a:cs typeface="Segoe UI" panose="020B0502040204020203" pitchFamily="34" charset="0"/>
              <a:sym typeface="Canva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350" y="2957512"/>
            <a:ext cx="58293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anvas 20"/>
          <p:cNvGrpSpPr/>
          <p:nvPr/>
        </p:nvGrpSpPr>
        <p:grpSpPr>
          <a:xfrm>
            <a:off x="2209800" y="723900"/>
            <a:ext cx="12344400" cy="8534400"/>
            <a:chOff x="0" y="0"/>
            <a:chExt cx="9370045" cy="647065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470650"/>
            </a:xfrm>
            <a:prstGeom prst="rect">
              <a:avLst/>
            </a:prstGeom>
          </p:spPr>
        </p:sp>
        <p:sp>
          <p:nvSpPr>
            <p:cNvPr id="5" name="Rounded Rectangle 4"/>
            <p:cNvSpPr/>
            <p:nvPr/>
          </p:nvSpPr>
          <p:spPr>
            <a:xfrm>
              <a:off x="3599952" y="195763"/>
              <a:ext cx="2143125" cy="81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Claire Homard (FCC) Karen Evans (WCBC) Chief Education Officers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99951" y="1758950"/>
              <a:ext cx="2143125" cy="12827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Rachael Southwell (WCBC) Education Effectiveness Manager/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200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Chair </a:t>
              </a:r>
              <a:r>
                <a:rPr lang="en-GB" sz="12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Management Committee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600586" y="3104847"/>
              <a:ext cx="2152650" cy="11718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Jo Tincello (WCBC) Engagement and Contract Manager</a:t>
              </a:r>
              <a:br>
                <a: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r>
                <a:rPr lang="en-GB" sz="1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Vice- </a:t>
              </a:r>
              <a:r>
                <a:rPr lang="en-GB" sz="1200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Chair </a:t>
              </a:r>
              <a:r>
                <a:rPr lang="en-GB" sz="12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Management Committee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72688" y="3344500"/>
              <a:ext cx="2143125" cy="82867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David Sizer (WCBC) Data Analyst &amp; Administrator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78130" y="4350492"/>
              <a:ext cx="9191915" cy="1762125"/>
              <a:chOff x="-3916" y="0"/>
              <a:chExt cx="8633099" cy="1762125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-3916" y="0"/>
                <a:ext cx="8633099" cy="176212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276215" y="133349"/>
                <a:ext cx="1191364" cy="26781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GB" sz="1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Lead Providers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748266" y="5028447"/>
              <a:ext cx="2143125" cy="9334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Louise Stokes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1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Wrexham &amp; Flintshire Delivery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Groundwork North Wales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572687" y="5025472"/>
              <a:ext cx="2143125" cy="9334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Lynn Walker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1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Flintshire Delivery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Gwella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Elbow Connector 36"/>
            <p:cNvCxnSpPr/>
            <p:nvPr/>
          </p:nvCxnSpPr>
          <p:spPr>
            <a:xfrm>
              <a:off x="4652464" y="2974975"/>
              <a:ext cx="5397" cy="130175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37"/>
            <p:cNvCxnSpPr>
              <a:stCxn id="9" idx="1"/>
              <a:endCxn id="7" idx="3"/>
            </p:cNvCxnSpPr>
            <p:nvPr/>
          </p:nvCxnSpPr>
          <p:spPr>
            <a:xfrm flipH="1" flipV="1">
              <a:off x="5753236" y="3690786"/>
              <a:ext cx="819452" cy="68052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2" idx="0"/>
            </p:cNvCxnSpPr>
            <p:nvPr/>
          </p:nvCxnSpPr>
          <p:spPr>
            <a:xfrm rot="16200000" flipV="1">
              <a:off x="5982647" y="3363935"/>
              <a:ext cx="370005" cy="295307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1" idx="0"/>
            </p:cNvCxnSpPr>
            <p:nvPr/>
          </p:nvCxnSpPr>
          <p:spPr>
            <a:xfrm rot="5400000" flipH="1" flipV="1">
              <a:off x="3063380" y="3414880"/>
              <a:ext cx="370004" cy="285713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1" idx="0"/>
            </p:cNvCxnSpPr>
            <p:nvPr/>
          </p:nvCxnSpPr>
          <p:spPr>
            <a:xfrm rot="5400000" flipH="1" flipV="1">
              <a:off x="3070455" y="3407761"/>
              <a:ext cx="369997" cy="2871376"/>
            </a:xfrm>
            <a:prstGeom prst="bentConnector2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2" idx="0"/>
            </p:cNvCxnSpPr>
            <p:nvPr/>
          </p:nvCxnSpPr>
          <p:spPr>
            <a:xfrm rot="16200000" flipV="1">
              <a:off x="5977746" y="3359235"/>
              <a:ext cx="369999" cy="2962473"/>
            </a:xfrm>
            <a:prstGeom prst="bentConnector2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3600333" y="1077298"/>
              <a:ext cx="2142490" cy="6149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Donna Dickenson (WCBC) Vicky Barlow (FCC)</a:t>
              </a:r>
            </a:p>
          </p:txBody>
        </p:sp>
        <p:cxnSp>
          <p:nvCxnSpPr>
            <p:cNvPr id="20" name="Elbow Connector 19"/>
            <p:cNvCxnSpPr>
              <a:stCxn id="6" idx="0"/>
              <a:endCxn id="19" idx="2"/>
            </p:cNvCxnSpPr>
            <p:nvPr/>
          </p:nvCxnSpPr>
          <p:spPr>
            <a:xfrm rot="5400000" flipH="1" flipV="1">
              <a:off x="4638209" y="1725581"/>
              <a:ext cx="66675" cy="64"/>
            </a:xfrm>
            <a:prstGeom prst="bentConnector3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9" idx="0"/>
            </p:cNvCxnSpPr>
            <p:nvPr/>
          </p:nvCxnSpPr>
          <p:spPr>
            <a:xfrm rot="5400000" flipH="1" flipV="1">
              <a:off x="4617596" y="1021108"/>
              <a:ext cx="110008" cy="2373"/>
            </a:xfrm>
            <a:prstGeom prst="bentConnector3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3"/>
          <p:cNvSpPr/>
          <p:nvPr/>
        </p:nvSpPr>
        <p:spPr>
          <a:xfrm>
            <a:off x="12625270" y="-2364202"/>
            <a:ext cx="8804966" cy="8853257"/>
          </a:xfrm>
          <a:custGeom>
            <a:avLst/>
            <a:gdLst/>
            <a:ahLst/>
            <a:cxnLst/>
            <a:rect l="l" t="t" r="r" b="b"/>
            <a:pathLst>
              <a:path w="8804966" h="8853257">
                <a:moveTo>
                  <a:pt x="0" y="0"/>
                </a:moveTo>
                <a:lnTo>
                  <a:pt x="8804967" y="0"/>
                </a:lnTo>
                <a:lnTo>
                  <a:pt x="8804967" y="8853257"/>
                </a:lnTo>
                <a:lnTo>
                  <a:pt x="0" y="8853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"/>
          <p:cNvSpPr/>
          <p:nvPr/>
        </p:nvSpPr>
        <p:spPr>
          <a:xfrm>
            <a:off x="172713" y="157632"/>
            <a:ext cx="4230401" cy="1218736"/>
          </a:xfrm>
          <a:custGeom>
            <a:avLst/>
            <a:gdLst/>
            <a:ahLst/>
            <a:cxnLst/>
            <a:rect l="l" t="t" r="r" b="b"/>
            <a:pathLst>
              <a:path w="4230401" h="1218736">
                <a:moveTo>
                  <a:pt x="0" y="0"/>
                </a:moveTo>
                <a:lnTo>
                  <a:pt x="4230401" y="0"/>
                </a:lnTo>
                <a:lnTo>
                  <a:pt x="4230401" y="1218736"/>
                </a:lnTo>
                <a:lnTo>
                  <a:pt x="0" y="12187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998" r="-18704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6401" y="1197254"/>
            <a:ext cx="4031599" cy="105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C2C35B-91C4-A21E-9137-2E88F7BD754F}"/>
              </a:ext>
            </a:extLst>
          </p:cNvPr>
          <p:cNvSpPr txBox="1"/>
          <p:nvPr/>
        </p:nvSpPr>
        <p:spPr>
          <a:xfrm>
            <a:off x="609600" y="2095500"/>
            <a:ext cx="8763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Our approach</a:t>
            </a:r>
          </a:p>
          <a:p>
            <a:endParaRPr lang="en-GB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has worked….</a:t>
            </a:r>
          </a:p>
          <a:p>
            <a:endParaRPr lang="en-GB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Challenges…..</a:t>
            </a:r>
          </a:p>
          <a:p>
            <a:endParaRPr lang="en-GB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Impact for learners…..</a:t>
            </a:r>
          </a:p>
          <a:p>
            <a:endParaRPr lang="en-GB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Progression outcomes…</a:t>
            </a:r>
            <a:endParaRPr lang="en-GB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6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77CEF-E35A-9339-369F-69A919DDA7D9}"/>
              </a:ext>
            </a:extLst>
          </p:cNvPr>
          <p:cNvSpPr txBox="1"/>
          <p:nvPr/>
        </p:nvSpPr>
        <p:spPr>
          <a:xfrm>
            <a:off x="9394370" y="2095500"/>
            <a:ext cx="8284029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All underpinned by…</a:t>
            </a:r>
          </a:p>
          <a:p>
            <a:endParaRPr lang="en-GB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Partnership wide shared ethos</a:t>
            </a:r>
          </a:p>
          <a:p>
            <a:endParaRPr lang="en-GB" sz="3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Collaboration </a:t>
            </a: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– equitable and outcome-driven partnerships.</a:t>
            </a:r>
          </a:p>
          <a:p>
            <a:endParaRPr lang="en-GB" sz="36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Commitment </a:t>
            </a: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– to continuous improvement.</a:t>
            </a:r>
          </a:p>
          <a:p>
            <a:endParaRPr lang="en-GB" sz="36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Integrity </a:t>
            </a: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– in transparent and inclusive operations.</a:t>
            </a:r>
          </a:p>
          <a:p>
            <a:endParaRPr lang="en-GB" sz="36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36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79877-34B3-70EF-4F2F-5F771A93B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381" y="7204487"/>
            <a:ext cx="3626040" cy="3646129"/>
          </a:xfrm>
          <a:prstGeom prst="rect">
            <a:avLst/>
          </a:prstGeom>
        </p:spPr>
      </p:pic>
      <p:sp>
        <p:nvSpPr>
          <p:cNvPr id="5" name="Freeform 2"/>
          <p:cNvSpPr/>
          <p:nvPr/>
        </p:nvSpPr>
        <p:spPr>
          <a:xfrm>
            <a:off x="172713" y="157632"/>
            <a:ext cx="4230401" cy="1218736"/>
          </a:xfrm>
          <a:custGeom>
            <a:avLst/>
            <a:gdLst/>
            <a:ahLst/>
            <a:cxnLst/>
            <a:rect l="l" t="t" r="r" b="b"/>
            <a:pathLst>
              <a:path w="4230401" h="1218736">
                <a:moveTo>
                  <a:pt x="0" y="0"/>
                </a:moveTo>
                <a:lnTo>
                  <a:pt x="4230401" y="0"/>
                </a:lnTo>
                <a:lnTo>
                  <a:pt x="4230401" y="1218736"/>
                </a:lnTo>
                <a:lnTo>
                  <a:pt x="0" y="12187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98" r="-18704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39" y="8376118"/>
            <a:ext cx="2895600" cy="9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D71C2C-6809-273A-EB03-AB2C737572B7}"/>
              </a:ext>
            </a:extLst>
          </p:cNvPr>
          <p:cNvGrpSpPr/>
          <p:nvPr/>
        </p:nvGrpSpPr>
        <p:grpSpPr>
          <a:xfrm>
            <a:off x="13987069" y="-699288"/>
            <a:ext cx="5028596" cy="5056176"/>
            <a:chOff x="13987069" y="-699288"/>
            <a:chExt cx="5028596" cy="5056176"/>
          </a:xfrm>
        </p:grpSpPr>
        <p:sp>
          <p:nvSpPr>
            <p:cNvPr id="3" name="Freeform 3"/>
            <p:cNvSpPr/>
            <p:nvPr/>
          </p:nvSpPr>
          <p:spPr>
            <a:xfrm>
              <a:off x="13987069" y="-699288"/>
              <a:ext cx="5028596" cy="5056176"/>
            </a:xfrm>
            <a:custGeom>
              <a:avLst/>
              <a:gdLst/>
              <a:ahLst/>
              <a:cxnLst/>
              <a:rect l="l" t="t" r="r" b="b"/>
              <a:pathLst>
                <a:path w="5028596" h="5056176">
                  <a:moveTo>
                    <a:pt x="0" y="0"/>
                  </a:moveTo>
                  <a:lnTo>
                    <a:pt x="5028597" y="0"/>
                  </a:lnTo>
                  <a:lnTo>
                    <a:pt x="5028597" y="5056176"/>
                  </a:lnTo>
                  <a:lnTo>
                    <a:pt x="0" y="5056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" name="Freeform 2"/>
            <p:cNvSpPr/>
            <p:nvPr/>
          </p:nvSpPr>
          <p:spPr>
            <a:xfrm>
              <a:off x="14350901" y="1028700"/>
              <a:ext cx="4300931" cy="1600200"/>
            </a:xfrm>
            <a:prstGeom prst="ellipse">
              <a:avLst/>
            </a:prstGeom>
            <a:blipFill>
              <a:blip r:embed="rId5"/>
              <a:stretch>
                <a:fillRect l="-8998" r="-1870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8A425F2-0F09-F079-7446-1D4469816FE8}"/>
              </a:ext>
            </a:extLst>
          </p:cNvPr>
          <p:cNvSpPr txBox="1"/>
          <p:nvPr/>
        </p:nvSpPr>
        <p:spPr>
          <a:xfrm>
            <a:off x="7162800" y="5207214"/>
            <a:ext cx="10287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Progression</a:t>
            </a:r>
            <a:r>
              <a:rPr lang="en-GB" sz="3600" dirty="0"/>
              <a:t> to ensure that learners are effectively supported to move on with their learning and do not become embedded in cycles of engagement.</a:t>
            </a:r>
          </a:p>
          <a:p>
            <a:endParaRPr lang="en-GB" sz="3600" dirty="0"/>
          </a:p>
          <a:p>
            <a:r>
              <a:rPr lang="en-GB" sz="3600" b="1" dirty="0"/>
              <a:t>Sustainability</a:t>
            </a:r>
            <a:r>
              <a:rPr lang="en-GB" sz="3600" dirty="0"/>
              <a:t> so that the learning needs of adults across the partnership region continue to be met and our offer dovetails with any other appropriate funding routes.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A975E-8DE1-87A7-9E76-71A56C0D333A}"/>
              </a:ext>
            </a:extLst>
          </p:cNvPr>
          <p:cNvSpPr txBox="1"/>
          <p:nvPr/>
        </p:nvSpPr>
        <p:spPr>
          <a:xfrm>
            <a:off x="1066800" y="750178"/>
            <a:ext cx="95032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Our approach</a:t>
            </a:r>
          </a:p>
          <a:p>
            <a:endParaRPr lang="en-GB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Recognising ACL learner journey as often complex </a:t>
            </a:r>
          </a:p>
          <a:p>
            <a:endParaRPr lang="en-GB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Aligned to WG/Medr priorities  </a:t>
            </a:r>
          </a:p>
          <a:p>
            <a:endParaRPr lang="en-GB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Managing of direct delivery contracts balanced against an offer afforded by the wider partnership </a:t>
            </a:r>
            <a:endParaRPr lang="en-GB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01F28-6D3B-C1D7-02DE-8D4C8CAD09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891" r="-174" b="26368"/>
          <a:stretch/>
        </p:blipFill>
        <p:spPr>
          <a:xfrm>
            <a:off x="478477" y="7498140"/>
            <a:ext cx="5486400" cy="1981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709AAD-DE8A-3AD3-DADC-B3AF8F2E83F2}"/>
              </a:ext>
            </a:extLst>
          </p:cNvPr>
          <p:cNvSpPr txBox="1"/>
          <p:nvPr/>
        </p:nvSpPr>
        <p:spPr>
          <a:xfrm>
            <a:off x="1371600" y="6245542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Profile of success </a:t>
            </a:r>
            <a:r>
              <a:rPr lang="en-GB" sz="3200" b="1" dirty="0"/>
              <a:t>and </a:t>
            </a:r>
            <a:r>
              <a:rPr lang="en-GB" sz="3200" b="1" dirty="0" smtClean="0"/>
              <a:t>learning for adults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713" y="157632"/>
            <a:ext cx="4230401" cy="1218736"/>
          </a:xfrm>
          <a:custGeom>
            <a:avLst/>
            <a:gdLst/>
            <a:ahLst/>
            <a:cxnLst/>
            <a:rect l="l" t="t" r="r" b="b"/>
            <a:pathLst>
              <a:path w="4230401" h="1218736">
                <a:moveTo>
                  <a:pt x="0" y="0"/>
                </a:moveTo>
                <a:lnTo>
                  <a:pt x="4230401" y="0"/>
                </a:lnTo>
                <a:lnTo>
                  <a:pt x="4230401" y="1218736"/>
                </a:lnTo>
                <a:lnTo>
                  <a:pt x="0" y="121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98" r="-18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1485598" y="7785939"/>
            <a:ext cx="5028596" cy="5056176"/>
          </a:xfrm>
          <a:custGeom>
            <a:avLst/>
            <a:gdLst/>
            <a:ahLst/>
            <a:cxnLst/>
            <a:rect l="l" t="t" r="r" b="b"/>
            <a:pathLst>
              <a:path w="5028596" h="5056176">
                <a:moveTo>
                  <a:pt x="0" y="0"/>
                </a:moveTo>
                <a:lnTo>
                  <a:pt x="5028596" y="0"/>
                </a:lnTo>
                <a:lnTo>
                  <a:pt x="5028596" y="5056176"/>
                </a:lnTo>
                <a:lnTo>
                  <a:pt x="0" y="5056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458200" y="495300"/>
            <a:ext cx="9144000" cy="89562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GB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‘Family Learning’ Brand</a:t>
            </a:r>
          </a:p>
          <a:p>
            <a:pPr lvl="0"/>
            <a:endParaRPr lang="en-GB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Using this brand to deliver Essential Skills </a:t>
            </a:r>
          </a:p>
          <a:p>
            <a:pPr lvl="0"/>
            <a:r>
              <a:rPr lang="en-GB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and Employability skills</a:t>
            </a:r>
          </a:p>
          <a:p>
            <a:pPr lvl="0"/>
            <a:endParaRPr lang="en-GB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How did the brand come about? – Flintshire </a:t>
            </a:r>
          </a:p>
          <a:p>
            <a:pPr lvl="0"/>
            <a:endParaRPr lang="en-GB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Post </a:t>
            </a:r>
            <a:r>
              <a:rPr lang="en-GB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Covid</a:t>
            </a:r>
            <a:r>
              <a:rPr lang="en-GB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lockdown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Impact on attendance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Clear support at LA senior officer level  - working with Primary leads/heads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Clear identification of need around communications/oracy skills for both adults and children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GB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GB" sz="32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Free Ai Generated Wolf In Sheep'S Clothing illustration and 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31424"/>
            <a:ext cx="6096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159520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Our Approach 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0474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713" y="157632"/>
            <a:ext cx="4230401" cy="1218736"/>
          </a:xfrm>
          <a:custGeom>
            <a:avLst/>
            <a:gdLst/>
            <a:ahLst/>
            <a:cxnLst/>
            <a:rect l="l" t="t" r="r" b="b"/>
            <a:pathLst>
              <a:path w="4230401" h="1218736">
                <a:moveTo>
                  <a:pt x="0" y="0"/>
                </a:moveTo>
                <a:lnTo>
                  <a:pt x="4230401" y="0"/>
                </a:lnTo>
                <a:lnTo>
                  <a:pt x="4230401" y="1218736"/>
                </a:lnTo>
                <a:lnTo>
                  <a:pt x="0" y="1218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98" r="-18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1981200" y="8648700"/>
            <a:ext cx="5028596" cy="5056176"/>
          </a:xfrm>
          <a:custGeom>
            <a:avLst/>
            <a:gdLst/>
            <a:ahLst/>
            <a:cxnLst/>
            <a:rect l="l" t="t" r="r" b="b"/>
            <a:pathLst>
              <a:path w="5028596" h="5056176">
                <a:moveTo>
                  <a:pt x="0" y="0"/>
                </a:moveTo>
                <a:lnTo>
                  <a:pt x="5028596" y="0"/>
                </a:lnTo>
                <a:lnTo>
                  <a:pt x="5028596" y="5056176"/>
                </a:lnTo>
                <a:lnTo>
                  <a:pt x="0" y="50561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C13B9-D8A3-C5C1-D6DD-1255E7A01B26}"/>
              </a:ext>
            </a:extLst>
          </p:cNvPr>
          <p:cNvSpPr txBox="1"/>
          <p:nvPr/>
        </p:nvSpPr>
        <p:spPr>
          <a:xfrm>
            <a:off x="762000" y="1714500"/>
            <a:ext cx="1633797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57300"/>
            <a:ext cx="10287000" cy="861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713" y="157632"/>
            <a:ext cx="4230401" cy="1218736"/>
          </a:xfrm>
          <a:custGeom>
            <a:avLst/>
            <a:gdLst/>
            <a:ahLst/>
            <a:cxnLst/>
            <a:rect l="l" t="t" r="r" b="b"/>
            <a:pathLst>
              <a:path w="4230401" h="1218736">
                <a:moveTo>
                  <a:pt x="0" y="0"/>
                </a:moveTo>
                <a:lnTo>
                  <a:pt x="4230401" y="0"/>
                </a:lnTo>
                <a:lnTo>
                  <a:pt x="4230401" y="1218736"/>
                </a:lnTo>
                <a:lnTo>
                  <a:pt x="0" y="1218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98" r="-18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1981200" y="8648700"/>
            <a:ext cx="5028596" cy="5056176"/>
          </a:xfrm>
          <a:custGeom>
            <a:avLst/>
            <a:gdLst/>
            <a:ahLst/>
            <a:cxnLst/>
            <a:rect l="l" t="t" r="r" b="b"/>
            <a:pathLst>
              <a:path w="5028596" h="5056176">
                <a:moveTo>
                  <a:pt x="0" y="0"/>
                </a:moveTo>
                <a:lnTo>
                  <a:pt x="5028596" y="0"/>
                </a:lnTo>
                <a:lnTo>
                  <a:pt x="5028596" y="5056176"/>
                </a:lnTo>
                <a:lnTo>
                  <a:pt x="0" y="50561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C13B9-D8A3-C5C1-D6DD-1255E7A01B26}"/>
              </a:ext>
            </a:extLst>
          </p:cNvPr>
          <p:cNvSpPr txBox="1"/>
          <p:nvPr/>
        </p:nvSpPr>
        <p:spPr>
          <a:xfrm>
            <a:off x="762000" y="1714500"/>
            <a:ext cx="1633797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35462">
            <a:off x="12169479" y="4483283"/>
            <a:ext cx="5010150" cy="5320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81929"/>
            <a:ext cx="6172200" cy="4387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9194">
            <a:off x="993470" y="3213424"/>
            <a:ext cx="5715000" cy="6206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1391" y="5186412"/>
            <a:ext cx="3352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Impact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Meaningful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Adults into learning settings who otherwise may not engage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Progression onto other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Community cohesion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857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405E3-B145-6F7E-76E1-8A68DA3C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95600" y="-2654588"/>
            <a:ext cx="5029636" cy="5054022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632897"/>
              </p:ext>
            </p:extLst>
          </p:nvPr>
        </p:nvGraphicFramePr>
        <p:xfrm>
          <a:off x="8540890" y="242022"/>
          <a:ext cx="5562600" cy="43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628315"/>
              </p:ext>
            </p:extLst>
          </p:nvPr>
        </p:nvGraphicFramePr>
        <p:xfrm>
          <a:off x="249382" y="1382981"/>
          <a:ext cx="8291508" cy="494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C23408F-DD37-9D95-958C-2807575F2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488329"/>
              </p:ext>
            </p:extLst>
          </p:nvPr>
        </p:nvGraphicFramePr>
        <p:xfrm>
          <a:off x="228600" y="6362700"/>
          <a:ext cx="8077200" cy="364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0" y="11849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Learner Snapshot </a:t>
            </a:r>
            <a:endParaRPr lang="en-GB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53834" y="985476"/>
            <a:ext cx="30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Age of Learners</a:t>
            </a:r>
            <a:endParaRPr lang="en-GB" sz="3200" b="1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203297"/>
              </p:ext>
            </p:extLst>
          </p:nvPr>
        </p:nvGraphicFramePr>
        <p:xfrm>
          <a:off x="12496800" y="242022"/>
          <a:ext cx="6096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397800"/>
              </p:ext>
            </p:extLst>
          </p:nvPr>
        </p:nvGraphicFramePr>
        <p:xfrm>
          <a:off x="9067800" y="5372100"/>
          <a:ext cx="8777074" cy="479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147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713" y="157632"/>
            <a:ext cx="4230401" cy="1218736"/>
          </a:xfrm>
          <a:custGeom>
            <a:avLst/>
            <a:gdLst/>
            <a:ahLst/>
            <a:cxnLst/>
            <a:rect l="l" t="t" r="r" b="b"/>
            <a:pathLst>
              <a:path w="4230401" h="1218736">
                <a:moveTo>
                  <a:pt x="0" y="0"/>
                </a:moveTo>
                <a:lnTo>
                  <a:pt x="4230401" y="0"/>
                </a:lnTo>
                <a:lnTo>
                  <a:pt x="4230401" y="1218736"/>
                </a:lnTo>
                <a:lnTo>
                  <a:pt x="0" y="121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98" r="-18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1485598" y="7785939"/>
            <a:ext cx="5028596" cy="5056176"/>
          </a:xfrm>
          <a:custGeom>
            <a:avLst/>
            <a:gdLst/>
            <a:ahLst/>
            <a:cxnLst/>
            <a:rect l="l" t="t" r="r" b="b"/>
            <a:pathLst>
              <a:path w="5028596" h="5056176">
                <a:moveTo>
                  <a:pt x="0" y="0"/>
                </a:moveTo>
                <a:lnTo>
                  <a:pt x="5028596" y="0"/>
                </a:lnTo>
                <a:lnTo>
                  <a:pt x="5028596" y="5056176"/>
                </a:lnTo>
                <a:lnTo>
                  <a:pt x="0" y="5056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14600" y="1943100"/>
            <a:ext cx="11353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Family Learning ….. This year to date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b="1" i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500 </a:t>
            </a:r>
            <a:r>
              <a:rPr lang="en-GB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Learners…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attended </a:t>
            </a:r>
            <a:r>
              <a:rPr lang="en-GB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58 ACL courses over 354 Family Learning Sessions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884 </a:t>
            </a:r>
            <a:r>
              <a:rPr lang="en-GB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attendances during these </a:t>
            </a:r>
            <a:r>
              <a:rPr lang="en-GB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sessions</a:t>
            </a:r>
            <a:endParaRPr lang="en-GB" sz="32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Which made up 3433 learning </a:t>
            </a:r>
            <a:r>
              <a:rPr lang="en-GB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hours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Next Steps – In depth progression analysis  </a:t>
            </a:r>
            <a:endParaRPr lang="en-GB" sz="32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b="1" i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GB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FC3E63E4D8F4385B81D516F46FF7B" ma:contentTypeVersion="20" ma:contentTypeDescription="Create a new document." ma:contentTypeScope="" ma:versionID="6dfc863fcb2d8fb2da60e4ace4213638">
  <xsd:schema xmlns:xsd="http://www.w3.org/2001/XMLSchema" xmlns:xs="http://www.w3.org/2001/XMLSchema" xmlns:p="http://schemas.microsoft.com/office/2006/metadata/properties" xmlns:ns2="d4127354-1402-4f1d-ba7f-e03d5a775dfb" xmlns:ns3="4d17e478-008a-4402-85c5-ebf269caa205" targetNamespace="http://schemas.microsoft.com/office/2006/metadata/properties" ma:root="true" ma:fieldsID="23f60126105b277972e7f1cf506916a4" ns2:_="" ns3:_="">
    <xsd:import namespace="d4127354-1402-4f1d-ba7f-e03d5a775dfb"/>
    <xsd:import namespace="4d17e478-008a-4402-85c5-ebf269caa2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n64937230ee64525b7a5f9fa9f9166d9" minOccurs="0"/>
                <xsd:element ref="ns2:TaxCatchAll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27354-1402-4f1d-ba7f-e03d5a775d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description="" ma:hidden="true" ma:list="{d8a02af6-4560-4867-8c94-3f6e6a211659}" ma:internalName="TaxCatchAll" ma:showField="CatchAllData" ma:web="d4127354-1402-4f1d-ba7f-e03d5a775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7e478-008a-4402-85c5-ebf269caa2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64937230ee64525b7a5f9fa9f9166d9" ma:index="13" nillable="true" ma:taxonomy="true" ma:internalName="n64937230ee64525b7a5f9fa9f9166d9" ma:taxonomyFieldName="Project_x0020_Code" ma:displayName="Project Code" ma:default="" ma:fieldId="{76493723-0ee6-4525-b7a5-f9fa9f9166d9}" ma:sspId="842bce91-9457-43a8-9e1d-1612484c2ab9" ma:termSetId="228f0c69-32b8-40de-b53a-137d3de446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42bce91-9457-43a8-9e1d-1612484c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127354-1402-4f1d-ba7f-e03d5a775dfb" xsi:nil="true"/>
    <lcf76f155ced4ddcb4097134ff3c332f xmlns="4d17e478-008a-4402-85c5-ebf269caa205">
      <Terms xmlns="http://schemas.microsoft.com/office/infopath/2007/PartnerControls"/>
    </lcf76f155ced4ddcb4097134ff3c332f>
    <n64937230ee64525b7a5f9fa9f9166d9 xmlns="4d17e478-008a-4402-85c5-ebf269caa205">
      <Terms xmlns="http://schemas.microsoft.com/office/infopath/2007/PartnerControls"/>
    </n64937230ee64525b7a5f9fa9f9166d9>
  </documentManagement>
</p:properties>
</file>

<file path=customXml/itemProps1.xml><?xml version="1.0" encoding="utf-8"?>
<ds:datastoreItem xmlns:ds="http://schemas.openxmlformats.org/officeDocument/2006/customXml" ds:itemID="{081B14A8-E833-44B6-BE56-54FA8B009F37}"/>
</file>

<file path=customXml/itemProps2.xml><?xml version="1.0" encoding="utf-8"?>
<ds:datastoreItem xmlns:ds="http://schemas.openxmlformats.org/officeDocument/2006/customXml" ds:itemID="{CC341C7D-DECF-4916-8689-E99C16492A2C}"/>
</file>

<file path=customXml/itemProps3.xml><?xml version="1.0" encoding="utf-8"?>
<ds:datastoreItem xmlns:ds="http://schemas.openxmlformats.org/officeDocument/2006/customXml" ds:itemID="{84CE07D4-CA51-4D38-BABB-51A39292EC36}"/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461</Words>
  <Application>Microsoft Office PowerPoint</Application>
  <PresentationFormat>Custom</PresentationFormat>
  <Paragraphs>113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Segoe UI</vt:lpstr>
      <vt:lpstr>Arial</vt:lpstr>
      <vt:lpstr>Calibri</vt:lpstr>
      <vt:lpstr>Canva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Gogledd Ddwyrain Cymru North East Wales</dc:title>
  <dc:creator>Dawn Spence</dc:creator>
  <cp:lastModifiedBy>Jo Tincello</cp:lastModifiedBy>
  <cp:revision>51</cp:revision>
  <dcterms:created xsi:type="dcterms:W3CDTF">2006-08-16T00:00:00Z</dcterms:created>
  <dcterms:modified xsi:type="dcterms:W3CDTF">2025-07-02T08:24:37Z</dcterms:modified>
  <dc:identifier>DAGTkvrraTA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0x010100513FC3E63E4D8F4385B81D516F46FF7B</vt:lpwstr>
  </property>
</Properties>
</file>